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8288000" cy="10287000"/>
  <p:notesSz cx="6858000" cy="9144000"/>
  <p:embeddedFontLst>
    <p:embeddedFont>
      <p:font typeface="Aileron" panose="020B0604020202020204" charset="0"/>
      <p:regular r:id="rId27"/>
    </p:embeddedFont>
    <p:embeddedFont>
      <p:font typeface="Aileron Bold" panose="020B0604020202020204" charset="0"/>
      <p:regular r:id="rId28"/>
    </p:embeddedFont>
    <p:embeddedFont>
      <p:font typeface="Aileron Italics" panose="020B0604020202020204" charset="0"/>
      <p:regular r:id="rId29"/>
    </p:embeddedFont>
    <p:embeddedFont>
      <p:font typeface="Aileron Ultra-Bold" panose="020B0604020202020204" charset="0"/>
      <p:regular r:id="rId30"/>
    </p:embeddedFont>
    <p:embeddedFont>
      <p:font typeface="Kollektif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s Lopes | Analista de Marketing" userId="74bcfb8c-38db-4395-969e-955e82e5b2e1" providerId="ADAL" clId="{C6B32773-7062-4D77-8368-0CD8FC13E3C8}"/>
    <pc:docChg chg="custSel modSld">
      <pc:chgData name="Lais Lopes | Analista de Marketing" userId="74bcfb8c-38db-4395-969e-955e82e5b2e1" providerId="ADAL" clId="{C6B32773-7062-4D77-8368-0CD8FC13E3C8}" dt="2025-08-14T12:39:54.024" v="0" actId="478"/>
      <pc:docMkLst>
        <pc:docMk/>
      </pc:docMkLst>
      <pc:sldChg chg="delSp mod delAnim">
        <pc:chgData name="Lais Lopes | Analista de Marketing" userId="74bcfb8c-38db-4395-969e-955e82e5b2e1" providerId="ADAL" clId="{C6B32773-7062-4D77-8368-0CD8FC13E3C8}" dt="2025-08-14T12:39:54.024" v="0" actId="478"/>
        <pc:sldMkLst>
          <pc:docMk/>
          <pc:sldMk cId="0" sldId="256"/>
        </pc:sldMkLst>
        <pc:picChg chg="del">
          <ac:chgData name="Lais Lopes | Analista de Marketing" userId="74bcfb8c-38db-4395-969e-955e82e5b2e1" providerId="ADAL" clId="{C6B32773-7062-4D77-8368-0CD8FC13E3C8}" dt="2025-08-14T12:39:54.024" v="0" actId="478"/>
          <ac:picMkLst>
            <pc:docMk/>
            <pc:sldMk cId="0" sldId="256"/>
            <ac:picMk id="1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cleoengenharia.com.br/sistema-de-gestao-integrada-sgi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ing.com/ck/a?!&amp;&amp;p=fe92239e463fcd1850ff7d4aa73c7481e9c3e528ce2efeb1edf30470f943b57aJmltdHM9MTc0OTc3MjgwMA&amp;ptn=3&amp;ver=2&amp;hsh=4&amp;fclid=144d8792-2ac7-6176-040d-937b2bac608a&amp;psq=comunica%c3%a7%c3%a3o+de+progresso+pacto+global&amp;u=a1aHR0cHM6Ly93d3cucGFjdG9nbG9iYWwub3JnLmJyL2NvbXVuaWNhY2FvLWRlLXByb2dyZXNzby8&amp;ntb=1" TargetMode="Externa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368" r="-52146" b="-1182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74516" y="3638696"/>
            <a:ext cx="10119112" cy="321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Pilares Social, Ambiental e de Governança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1136547" y="3135547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9999366" y="8055124"/>
            <a:ext cx="2662995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endParaRPr/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b="1" spc="36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Report Junho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cmd cmd="playFrom(0.0)">
              <p:cBhvr>
                <p:cTn id="2"/>
                <p:tgtEl>
                  <p:sldTgt/>
                </p:tgtEl>
              </p:cBhvr>
            </p:cmd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74516" y="4648346"/>
            <a:ext cx="10119112" cy="220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NOSSA MATERIALIDADE</a:t>
            </a:r>
          </a:p>
        </p:txBody>
      </p:sp>
      <p:sp>
        <p:nvSpPr>
          <p:cNvPr id="6" name="Freeform 6"/>
          <p:cNvSpPr/>
          <p:nvPr/>
        </p:nvSpPr>
        <p:spPr>
          <a:xfrm>
            <a:off x="11136547" y="0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84976" y="2369149"/>
            <a:ext cx="7647407" cy="4301667"/>
          </a:xfrm>
          <a:custGeom>
            <a:avLst/>
            <a:gdLst/>
            <a:ahLst/>
            <a:cxnLst/>
            <a:rect l="l" t="t" r="r" b="b"/>
            <a:pathLst>
              <a:path w="7647407" h="4301667">
                <a:moveTo>
                  <a:pt x="0" y="0"/>
                </a:moveTo>
                <a:lnTo>
                  <a:pt x="7647407" y="0"/>
                </a:lnTo>
                <a:lnTo>
                  <a:pt x="7647407" y="4301666"/>
                </a:lnTo>
                <a:lnTo>
                  <a:pt x="0" y="4301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9859470" y="3260567"/>
            <a:ext cx="6743554" cy="505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Realizado em 2023 o primeiro levantamento de temas materiais junto aos </a:t>
            </a:r>
            <a:r>
              <a:rPr lang="en-US" sz="2199" i="1">
                <a:solidFill>
                  <a:srgbClr val="192954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stakeholders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 da NÚCLEO, por meio do qual foi possível estabelecer uma estratégia para 2030, com foco nos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Objetivos do Desenvolvimento Sustentável - ODSs.</a:t>
            </a:r>
          </a:p>
          <a:p>
            <a:pPr algn="l">
              <a:lnSpc>
                <a:spcPts val="3079"/>
              </a:lnSpc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A NÚCLEO também é Signatária do Pacto Global da ONU desde 2021.</a:t>
            </a:r>
          </a:p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Veja na página  </a:t>
            </a:r>
            <a:r>
              <a:rPr lang="en-US" sz="2199" b="1" u="sng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  <a:hlinkClick r:id="rId3" tooltip="https://www.nucleoengenharia.com.br/sistema-de-gestao-integrada-sgi/"/>
              </a:rPr>
              <a:t>https://www.nucleoengenharia.com.br/sistema-de-gestao-integrada-sgi/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 o avanço das nossas ações nesse período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59470" y="2340574"/>
            <a:ext cx="7036912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ODSs Materiais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84976" y="8637270"/>
            <a:ext cx="38237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74516" y="5657996"/>
            <a:ext cx="10119112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NOSSAS AÇÕES</a:t>
            </a:r>
          </a:p>
        </p:txBody>
      </p:sp>
      <p:sp>
        <p:nvSpPr>
          <p:cNvPr id="6" name="Freeform 6"/>
          <p:cNvSpPr/>
          <p:nvPr/>
        </p:nvSpPr>
        <p:spPr>
          <a:xfrm>
            <a:off x="11136547" y="0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05881" y="1328926"/>
            <a:ext cx="9297142" cy="6469570"/>
          </a:xfrm>
          <a:custGeom>
            <a:avLst/>
            <a:gdLst/>
            <a:ahLst/>
            <a:cxnLst/>
            <a:rect l="l" t="t" r="r" b="b"/>
            <a:pathLst>
              <a:path w="9297142" h="6469570">
                <a:moveTo>
                  <a:pt x="0" y="0"/>
                </a:moveTo>
                <a:lnTo>
                  <a:pt x="9297143" y="0"/>
                </a:lnTo>
                <a:lnTo>
                  <a:pt x="9297143" y="6469570"/>
                </a:lnTo>
                <a:lnTo>
                  <a:pt x="0" y="6469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081" r="-16400" b="-63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3459600" y="764011"/>
            <a:ext cx="3799700" cy="3799700"/>
          </a:xfrm>
          <a:custGeom>
            <a:avLst/>
            <a:gdLst/>
            <a:ahLst/>
            <a:cxnLst/>
            <a:rect l="l" t="t" r="r" b="b"/>
            <a:pathLst>
              <a:path w="3799700" h="3799700">
                <a:moveTo>
                  <a:pt x="0" y="0"/>
                </a:moveTo>
                <a:lnTo>
                  <a:pt x="3799700" y="0"/>
                </a:lnTo>
                <a:lnTo>
                  <a:pt x="3799700" y="3799700"/>
                </a:lnTo>
                <a:lnTo>
                  <a:pt x="0" y="3799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 rot="-8100000">
            <a:off x="-5205852" y="1827204"/>
            <a:ext cx="21119189" cy="11822740"/>
            <a:chOff x="0" y="0"/>
            <a:chExt cx="33252581" cy="186151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252581" cy="18615138"/>
            </a:xfrm>
            <a:custGeom>
              <a:avLst/>
              <a:gdLst/>
              <a:ahLst/>
              <a:cxnLst/>
              <a:rect l="l" t="t" r="r" b="b"/>
              <a:pathLst>
                <a:path w="33252581" h="18615138">
                  <a:moveTo>
                    <a:pt x="0" y="0"/>
                  </a:moveTo>
                  <a:lnTo>
                    <a:pt x="33252581" y="0"/>
                  </a:lnTo>
                  <a:lnTo>
                    <a:pt x="33252581" y="18615138"/>
                  </a:lnTo>
                  <a:lnTo>
                    <a:pt x="0" y="18615138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AutoShape 6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442148" y="1028700"/>
            <a:ext cx="7459024" cy="7391686"/>
            <a:chOff x="0" y="0"/>
            <a:chExt cx="9945365" cy="9855581"/>
          </a:xfrm>
        </p:grpSpPr>
        <p:sp>
          <p:nvSpPr>
            <p:cNvPr id="8" name="TextBox 8"/>
            <p:cNvSpPr txBox="1"/>
            <p:nvPr/>
          </p:nvSpPr>
          <p:spPr>
            <a:xfrm>
              <a:off x="0" y="2602188"/>
              <a:ext cx="9945365" cy="7253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79"/>
                </a:lnSpc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Através de iniciativas inovadoras dentro dos projetos desenvolvidos junto ao cliente, alguns projetos estiveram em destaque devido a seu impacto positivo no Meio Ambiente e Sociedade:</a:t>
              </a: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Gis Fundiário Petrobras;</a:t>
              </a: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Aplicativo de cadastro de moradores para regularização fundiária no Complexo do Areião, em São Bernardo/ SP;</a:t>
              </a: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Decisão guiada por tecnologia poupando desapropriações, mantendo empregos e reduzindo custos;</a:t>
              </a:r>
            </a:p>
            <a:p>
              <a:pPr marL="474979" lvl="1" indent="-237490" algn="just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Aplicativo de sistema de mapeamento e pesquisa censitária pós balsa em bairros limítrofes a Represa Billings, em São Bernardo/ SP, entre outros.</a:t>
              </a:r>
            </a:p>
            <a:p>
              <a:pPr algn="just">
                <a:lnSpc>
                  <a:spcPts val="3079"/>
                </a:lnSpc>
                <a:spcBef>
                  <a:spcPct val="0"/>
                </a:spcBef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795600" cy="2152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80"/>
                </a:lnSpc>
              </a:pPr>
              <a:r>
                <a:rPr lang="en-US" sz="5600" b="1">
                  <a:solidFill>
                    <a:srgbClr val="192954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Projetos Sustentáveis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4976" y="8637270"/>
            <a:ext cx="37295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11615" y="1759682"/>
            <a:ext cx="5312635" cy="6006507"/>
            <a:chOff x="0" y="0"/>
            <a:chExt cx="3130550" cy="35394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30550" cy="3539425"/>
            </a:xfrm>
            <a:custGeom>
              <a:avLst/>
              <a:gdLst/>
              <a:ahLst/>
              <a:cxnLst/>
              <a:rect l="l" t="t" r="r" b="b"/>
              <a:pathLst>
                <a:path w="3130550" h="3539425">
                  <a:moveTo>
                    <a:pt x="0" y="1123950"/>
                  </a:moveTo>
                  <a:lnTo>
                    <a:pt x="0" y="3539425"/>
                  </a:lnTo>
                  <a:lnTo>
                    <a:pt x="3130550" y="3539425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>
            <a:off x="2375107" y="730779"/>
            <a:ext cx="5252437" cy="6356958"/>
          </a:xfrm>
          <a:custGeom>
            <a:avLst/>
            <a:gdLst/>
            <a:ahLst/>
            <a:cxnLst/>
            <a:rect l="l" t="t" r="r" b="b"/>
            <a:pathLst>
              <a:path w="5252437" h="6356958">
                <a:moveTo>
                  <a:pt x="0" y="0"/>
                </a:moveTo>
                <a:lnTo>
                  <a:pt x="5252437" y="0"/>
                </a:lnTo>
                <a:lnTo>
                  <a:pt x="525243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8420198" y="4281037"/>
            <a:ext cx="8182826" cy="310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Em parceria com as editoras Morro Branco e Alta Books, foram doados quase 60 mil livros a instituições de localidades diversas e para públicos de diferentes faixas etárias, todas com foco em populações em vulnerabilidade social e visando a promoção do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ODS nº 04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, de educação de qualidade: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Doações ao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 Instituto Ponte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 na região de Vitória/ ES;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20198" y="1731107"/>
            <a:ext cx="8182826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Doação de quase 60 mil livros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4976" y="8637270"/>
            <a:ext cx="37497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1986892" y="2913764"/>
            <a:ext cx="4616132" cy="5219035"/>
            <a:chOff x="0" y="0"/>
            <a:chExt cx="3130550" cy="35394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30550" cy="3539425"/>
            </a:xfrm>
            <a:custGeom>
              <a:avLst/>
              <a:gdLst/>
              <a:ahLst/>
              <a:cxnLst/>
              <a:rect l="l" t="t" r="r" b="b"/>
              <a:pathLst>
                <a:path w="3130550" h="3539425">
                  <a:moveTo>
                    <a:pt x="0" y="1123950"/>
                  </a:moveTo>
                  <a:lnTo>
                    <a:pt x="0" y="3539425"/>
                  </a:lnTo>
                  <a:lnTo>
                    <a:pt x="3130550" y="3539425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>
            <a:off x="11986892" y="438459"/>
            <a:ext cx="3903357" cy="6939302"/>
          </a:xfrm>
          <a:custGeom>
            <a:avLst/>
            <a:gdLst/>
            <a:ahLst/>
            <a:cxnLst/>
            <a:rect l="l" t="t" r="r" b="b"/>
            <a:pathLst>
              <a:path w="3903357" h="6939302">
                <a:moveTo>
                  <a:pt x="0" y="0"/>
                </a:moveTo>
                <a:lnTo>
                  <a:pt x="3903357" y="0"/>
                </a:lnTo>
                <a:lnTo>
                  <a:pt x="3903357" y="6939301"/>
                </a:lnTo>
                <a:lnTo>
                  <a:pt x="0" y="6939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684976" y="3398631"/>
            <a:ext cx="9415218" cy="505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Apoio a 6ª edição da pesquisa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Retratos da Leitura no Brasil 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realizada pelo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Instituto Pró-Livro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;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Doação ao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Projeto Cultura Global 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e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Ciranda do Saber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 através do qual os livros são encaminhados para bibliotecas públicas ou comunitárias nas regiões dos Estados de São Paulo e Belo Horizonte;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Doações de livros a bibliotecas da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Universidade Federal do Rio Grande do Norte – UERN 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para atendimento a estudantes;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Doações a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Redes da Maré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, conjunto de 15 favelas da Maré, na Zona Norte do Rio de Janeiro/RJ. 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84976" y="1383532"/>
            <a:ext cx="8182826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Doação de quase 60 mil livros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4976" y="8637270"/>
            <a:ext cx="37497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66914" y="-55678"/>
            <a:ext cx="8997039" cy="898264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 rot="-5400000">
            <a:off x="5345622" y="6103449"/>
            <a:ext cx="2324542" cy="2320823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99B95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>
            <a:off x="2060270" y="1229071"/>
            <a:ext cx="4999352" cy="6665803"/>
          </a:xfrm>
          <a:custGeom>
            <a:avLst/>
            <a:gdLst/>
            <a:ahLst/>
            <a:cxnLst/>
            <a:rect l="l" t="t" r="r" b="b"/>
            <a:pathLst>
              <a:path w="4999352" h="6665803">
                <a:moveTo>
                  <a:pt x="0" y="0"/>
                </a:moveTo>
                <a:lnTo>
                  <a:pt x="4999352" y="0"/>
                </a:lnTo>
                <a:lnTo>
                  <a:pt x="4999352" y="6665802"/>
                </a:lnTo>
                <a:lnTo>
                  <a:pt x="0" y="666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8260478" y="2791151"/>
            <a:ext cx="8573033" cy="3541642"/>
            <a:chOff x="0" y="0"/>
            <a:chExt cx="11430711" cy="4722189"/>
          </a:xfrm>
        </p:grpSpPr>
        <p:sp>
          <p:nvSpPr>
            <p:cNvPr id="9" name="TextBox 9"/>
            <p:cNvSpPr txBox="1"/>
            <p:nvPr/>
          </p:nvSpPr>
          <p:spPr>
            <a:xfrm>
              <a:off x="0" y="2675796"/>
              <a:ext cx="11430711" cy="2046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Em 2023, doação de insumos ao 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Instituto Mulheres de Atitude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com a compra de produtos utilizados em suas atividades, beneficiando 92 famílias em Parauapebas/ PA</a:t>
              </a:r>
            </a:p>
            <a:p>
              <a:pPr algn="l">
                <a:lnSpc>
                  <a:spcPts val="3079"/>
                </a:lnSpc>
                <a:spcBef>
                  <a:spcPct val="0"/>
                </a:spcBef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430711" cy="2152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80"/>
                </a:lnSpc>
              </a:pPr>
              <a:r>
                <a:rPr lang="en-US" sz="5600" b="1">
                  <a:solidFill>
                    <a:srgbClr val="192954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Auxílio a ONG Instituto Mulheres de Atitude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84976" y="9046876"/>
            <a:ext cx="39529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66914" y="-55678"/>
            <a:ext cx="8997039" cy="898264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384648" y="1028700"/>
            <a:ext cx="5673176" cy="6866173"/>
          </a:xfrm>
          <a:custGeom>
            <a:avLst/>
            <a:gdLst/>
            <a:ahLst/>
            <a:cxnLst/>
            <a:rect l="l" t="t" r="r" b="b"/>
            <a:pathLst>
              <a:path w="5673176" h="6866173">
                <a:moveTo>
                  <a:pt x="0" y="0"/>
                </a:moveTo>
                <a:lnTo>
                  <a:pt x="5673175" y="0"/>
                </a:lnTo>
                <a:lnTo>
                  <a:pt x="5673175" y="6866173"/>
                </a:lnTo>
                <a:lnTo>
                  <a:pt x="0" y="6866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5345622" y="6103449"/>
            <a:ext cx="2324542" cy="2320823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99B95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71026" y="1537915"/>
            <a:ext cx="8431998" cy="7270997"/>
            <a:chOff x="0" y="0"/>
            <a:chExt cx="11242664" cy="9694662"/>
          </a:xfrm>
        </p:grpSpPr>
        <p:sp>
          <p:nvSpPr>
            <p:cNvPr id="9" name="TextBox 9"/>
            <p:cNvSpPr txBox="1"/>
            <p:nvPr/>
          </p:nvSpPr>
          <p:spPr>
            <a:xfrm>
              <a:off x="0" y="2666270"/>
              <a:ext cx="11242664" cy="7028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00"/>
                </a:lnSpc>
              </a:pPr>
              <a:r>
                <a:rPr lang="en-US" sz="20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Ao longo do ano, foram enviados macacões tipo RF (resistentes a fogo) para a </a:t>
              </a:r>
              <a:r>
                <a:rPr lang="en-US" sz="2000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Casa Assistencial Nosso Lar - CanLar</a:t>
              </a:r>
              <a:r>
                <a:rPr lang="en-US" sz="20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, em parceria com a </a:t>
              </a:r>
              <a:r>
                <a:rPr lang="en-US" sz="2000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Universidade Federal do Rio Grande do Norte – UERN</a:t>
              </a:r>
              <a:r>
                <a:rPr lang="en-US" sz="20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. </a:t>
              </a:r>
            </a:p>
            <a:p>
              <a:pPr algn="just">
                <a:lnSpc>
                  <a:spcPts val="2800"/>
                </a:lnSpc>
              </a:pPr>
              <a:endParaRPr lang="en-US" sz="2000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just">
                <a:lnSpc>
                  <a:spcPts val="2800"/>
                </a:lnSpc>
              </a:pPr>
              <a:r>
                <a:rPr lang="en-US" sz="20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Os macacões eram provenientes de São Paulo e Rio Grande do Norte e não poderiam ser reaproveitados como Equipamentos de Proteção Individual – EPI. </a:t>
              </a:r>
            </a:p>
            <a:p>
              <a:pPr algn="just">
                <a:lnSpc>
                  <a:spcPts val="2800"/>
                </a:lnSpc>
              </a:pPr>
              <a:endParaRPr lang="en-US" sz="2000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just">
                <a:lnSpc>
                  <a:spcPts val="2800"/>
                </a:lnSpc>
              </a:pPr>
              <a:r>
                <a:rPr lang="en-US" sz="20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Foram utilizados em atividades produtivas, incentivando o empreendedorismo, criatividade e inovação. A ação também evita que os uniformes com boa conservação sejam descartados em aterros ou incineração, reutilizando-os para outras finalidades. A ação é exemplo de sucesso para o desenvolvimento do </a:t>
              </a:r>
              <a:r>
                <a:rPr lang="en-US" sz="2000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ODS nº 8, de Trabalho Decente e Crescimento Econômico</a:t>
              </a:r>
            </a:p>
            <a:p>
              <a:pPr algn="just">
                <a:lnSpc>
                  <a:spcPts val="2800"/>
                </a:lnSpc>
                <a:spcBef>
                  <a:spcPct val="0"/>
                </a:spcBef>
              </a:pPr>
              <a:endParaRPr lang="en-US" sz="2000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242664" cy="2152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80"/>
                </a:lnSpc>
              </a:pPr>
              <a:r>
                <a:rPr lang="en-US" sz="5600" b="1">
                  <a:solidFill>
                    <a:srgbClr val="192954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Parceria Núcleo, UERN e CanLar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84976" y="8896063"/>
            <a:ext cx="404350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6837481">
            <a:off x="-3407716" y="-948693"/>
            <a:ext cx="14240601" cy="10403814"/>
            <a:chOff x="0" y="0"/>
            <a:chExt cx="22422108" cy="16381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22109" cy="16381011"/>
            </a:xfrm>
            <a:custGeom>
              <a:avLst/>
              <a:gdLst/>
              <a:ahLst/>
              <a:cxnLst/>
              <a:rect l="l" t="t" r="r" b="b"/>
              <a:pathLst>
                <a:path w="22422109" h="16381011">
                  <a:moveTo>
                    <a:pt x="0" y="0"/>
                  </a:moveTo>
                  <a:lnTo>
                    <a:pt x="22422109" y="0"/>
                  </a:lnTo>
                  <a:lnTo>
                    <a:pt x="22422109" y="16381011"/>
                  </a:lnTo>
                  <a:lnTo>
                    <a:pt x="0" y="16381011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2731084" y="492353"/>
            <a:ext cx="3621202" cy="7829626"/>
          </a:xfrm>
          <a:custGeom>
            <a:avLst/>
            <a:gdLst/>
            <a:ahLst/>
            <a:cxnLst/>
            <a:rect l="l" t="t" r="r" b="b"/>
            <a:pathLst>
              <a:path w="3621202" h="7829626">
                <a:moveTo>
                  <a:pt x="0" y="0"/>
                </a:moveTo>
                <a:lnTo>
                  <a:pt x="3621202" y="0"/>
                </a:lnTo>
                <a:lnTo>
                  <a:pt x="3621202" y="7829626"/>
                </a:lnTo>
                <a:lnTo>
                  <a:pt x="0" y="7829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404807" y="1385728"/>
            <a:ext cx="5743365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F4F4F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Mossoró Oil &amp; Gas Energy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76" y="8896063"/>
            <a:ext cx="380187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F4F4F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10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04807" y="2084933"/>
            <a:ext cx="10755248" cy="3969888"/>
            <a:chOff x="0" y="0"/>
            <a:chExt cx="14340331" cy="529318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685195"/>
              <a:ext cx="14340331" cy="3607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A</a:t>
              </a:r>
              <a:r>
                <a:rPr lang="en-US" sz="2199" b="1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Mossoró Oil &amp; Gas Energy</a:t>
              </a:r>
              <a:r>
                <a:rPr lang="en-US" sz="2199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é um evento anual de destaque no setor de petróleo, gás e energia, realizado em Mossoró, Rio Grande do Norte.</a:t>
              </a:r>
            </a:p>
            <a:p>
              <a:pPr algn="just">
                <a:lnSpc>
                  <a:spcPts val="3079"/>
                </a:lnSpc>
              </a:pPr>
              <a:endParaRPr lang="en-US" sz="219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just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Através da parceria da NÚCLEO com a UERN e CanLar, foram confeccionadas bags para mudas de plantas, que foram distribuídas durante o evento no stand da universidade.</a:t>
              </a:r>
            </a:p>
            <a:p>
              <a:pPr algn="just">
                <a:lnSpc>
                  <a:spcPts val="3079"/>
                </a:lnSpc>
                <a:spcBef>
                  <a:spcPct val="0"/>
                </a:spcBef>
              </a:pPr>
              <a:endParaRPr lang="en-US" sz="219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4340331" cy="1161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8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74516" y="5657996"/>
            <a:ext cx="10119112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REPORTES</a:t>
            </a:r>
          </a:p>
        </p:txBody>
      </p:sp>
      <p:sp>
        <p:nvSpPr>
          <p:cNvPr id="6" name="Freeform 6"/>
          <p:cNvSpPr/>
          <p:nvPr/>
        </p:nvSpPr>
        <p:spPr>
          <a:xfrm>
            <a:off x="11136547" y="0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59600" y="764011"/>
            <a:ext cx="3799700" cy="3799700"/>
          </a:xfrm>
          <a:custGeom>
            <a:avLst/>
            <a:gdLst/>
            <a:ahLst/>
            <a:cxnLst/>
            <a:rect l="l" t="t" r="r" b="b"/>
            <a:pathLst>
              <a:path w="3799700" h="3799700">
                <a:moveTo>
                  <a:pt x="0" y="0"/>
                </a:moveTo>
                <a:lnTo>
                  <a:pt x="3799700" y="0"/>
                </a:lnTo>
                <a:lnTo>
                  <a:pt x="3799700" y="3799700"/>
                </a:lnTo>
                <a:lnTo>
                  <a:pt x="0" y="379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327618" y="1402773"/>
            <a:ext cx="6275406" cy="4677077"/>
          </a:xfrm>
          <a:custGeom>
            <a:avLst/>
            <a:gdLst/>
            <a:ahLst/>
            <a:cxnLst/>
            <a:rect l="l" t="t" r="r" b="b"/>
            <a:pathLst>
              <a:path w="6275406" h="4677077">
                <a:moveTo>
                  <a:pt x="0" y="0"/>
                </a:moveTo>
                <a:lnTo>
                  <a:pt x="6275406" y="0"/>
                </a:lnTo>
                <a:lnTo>
                  <a:pt x="6275406" y="4677077"/>
                </a:lnTo>
                <a:lnTo>
                  <a:pt x="0" y="4677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684976" y="3571240"/>
            <a:ext cx="7459024" cy="310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  <a:hlinkClick r:id="rId5" tooltip="https://www.bing.com/ck/a?!&amp;&amp;p=fe92239e463fcd1850ff7d4aa73c7481e9c3e528ce2efeb1edf30470f943b57aJmltdHM9MTc0OTc3MjgwMA&amp;ptn=3&amp;ver=2&amp;hsh=4&amp;fclid=144d8792-2ac7-6176-040d-937b2bac608a&amp;psq=comunica%c3%a7%c3%a3o+de+progresso+pacto+global&amp;u=a1aHR0cHM6Ly93d3cucGFjdG9nbG9iYWwub3JnLmJyL2NvbXVuaWNhY2FvLWRlLXByb2dyZXNzby8&amp;ntb=1"/>
              </a:rPr>
              <a:t>A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  <a:hlinkClick r:id="rId5" tooltip="https://www.bing.com/ck/a?!&amp;&amp;p=fe92239e463fcd1850ff7d4aa73c7481e9c3e528ce2efeb1edf30470f943b57aJmltdHM9MTc0OTc3MjgwMA&amp;ptn=3&amp;ver=2&amp;hsh=4&amp;fclid=144d8792-2ac7-6176-040d-937b2bac608a&amp;psq=comunica%c3%a7%c3%a3o+de+progresso+pacto+global&amp;u=a1aHR0cHM6Ly93d3cucGFjdG9nbG9iYWwub3JnLmJyL2NvbXVuaWNhY2FvLWRlLXByb2dyZXNzby8&amp;ntb=1"/>
              </a:rPr>
              <a:t>Comunicação de Progresso - CoP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  <a:hlinkClick r:id="rId5" tooltip="https://www.bing.com/ck/a?!&amp;&amp;p=fe92239e463fcd1850ff7d4aa73c7481e9c3e528ce2efeb1edf30470f943b57aJmltdHM9MTc0OTc3MjgwMA&amp;ptn=3&amp;ver=2&amp;hsh=4&amp;fclid=144d8792-2ac7-6176-040d-937b2bac608a&amp;psq=comunica%c3%a7%c3%a3o+de+progresso+pacto+global&amp;u=a1aHR0cHM6Ly93d3cucGFjdG9nbG9iYWwub3JnLmJyL2NvbXVuaWNhY2FvLWRlLXByb2dyZXNzby8&amp;ntb=1"/>
              </a:rPr>
              <a:t> é um relatório que todas as empresas participantes do Pacto Global da ONU devem elaborar anualmente. Este relatório mostra o compromisso contínuo da empresa com os Dez Princípios do Pacto Global, que abrangem áreas como direitos humanos, trabalho, meio ambiente e combate à corrupção. A CoP permite que as empresas demonstrem seu progresso em relação aos ODS.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76" y="8637270"/>
            <a:ext cx="37295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4976" y="1374198"/>
            <a:ext cx="7138146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Comunicação de Progresso - CoP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59600" y="764011"/>
            <a:ext cx="3799700" cy="3799700"/>
          </a:xfrm>
          <a:custGeom>
            <a:avLst/>
            <a:gdLst/>
            <a:ahLst/>
            <a:cxnLst/>
            <a:rect l="l" t="t" r="r" b="b"/>
            <a:pathLst>
              <a:path w="3799700" h="3799700">
                <a:moveTo>
                  <a:pt x="0" y="0"/>
                </a:moveTo>
                <a:lnTo>
                  <a:pt x="3799700" y="0"/>
                </a:lnTo>
                <a:lnTo>
                  <a:pt x="3799700" y="3799700"/>
                </a:lnTo>
                <a:lnTo>
                  <a:pt x="0" y="379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121154" y="1412107"/>
            <a:ext cx="6481870" cy="3508312"/>
          </a:xfrm>
          <a:custGeom>
            <a:avLst/>
            <a:gdLst/>
            <a:ahLst/>
            <a:cxnLst/>
            <a:rect l="l" t="t" r="r" b="b"/>
            <a:pathLst>
              <a:path w="6481870" h="3508312">
                <a:moveTo>
                  <a:pt x="0" y="0"/>
                </a:moveTo>
                <a:lnTo>
                  <a:pt x="6481870" y="0"/>
                </a:lnTo>
                <a:lnTo>
                  <a:pt x="6481870" y="3508312"/>
                </a:lnTo>
                <a:lnTo>
                  <a:pt x="0" y="3508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684976" y="1374007"/>
            <a:ext cx="7459024" cy="662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endParaRPr/>
          </a:p>
          <a:p>
            <a:pPr algn="just">
              <a:lnSpc>
                <a:spcPts val="3079"/>
              </a:lnSpc>
            </a:pPr>
            <a:endParaRPr/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O Carbon Disclosure Project (CDP) é um sistema de divulgação ambiental independente, global e sem fins lucrativos. O sistema é amplamente utilizado por grandes empresas como maneira de qualificar a cadeia de suprimentos.</a:t>
            </a:r>
          </a:p>
          <a:p>
            <a:pPr algn="just">
              <a:lnSpc>
                <a:spcPts val="3079"/>
              </a:lnSpc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Através dos reportes ao CDP, a NÙCLEO fortalece a transparência quanto ao seu desempenho ambiental.  Temos o prazer de compartilhar que pontuação climática da NÚCLEO subiu devido a gestão de suas emissões, recebendo do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CDP 2024 a nota B para o Clima.</a:t>
            </a:r>
          </a:p>
          <a:p>
            <a:pPr algn="just">
              <a:lnSpc>
                <a:spcPts val="3079"/>
              </a:lnSpc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3079"/>
              </a:lnSpc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76" y="8637270"/>
            <a:ext cx="37295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21154" y="5114925"/>
            <a:ext cx="7138146" cy="310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Reporte das emissões de GEE no Carbon Disclosure Project (CDP)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66914" y="-55678"/>
            <a:ext cx="8997039" cy="898264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 rot="-5400000">
            <a:off x="5345622" y="6103449"/>
            <a:ext cx="2324542" cy="2320823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99B95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>
            <a:off x="579746" y="1537915"/>
            <a:ext cx="6363143" cy="6355189"/>
          </a:xfrm>
          <a:custGeom>
            <a:avLst/>
            <a:gdLst/>
            <a:ahLst/>
            <a:cxnLst/>
            <a:rect l="l" t="t" r="r" b="b"/>
            <a:pathLst>
              <a:path w="6363143" h="6355189">
                <a:moveTo>
                  <a:pt x="0" y="0"/>
                </a:moveTo>
                <a:lnTo>
                  <a:pt x="6363142" y="0"/>
                </a:lnTo>
                <a:lnTo>
                  <a:pt x="6363142" y="6355189"/>
                </a:lnTo>
                <a:lnTo>
                  <a:pt x="0" y="6355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8260478" y="4043237"/>
            <a:ext cx="9374149" cy="407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A NÚCLEO participou desta iniciativa, evidenciando seu compromisso com uma economia de baixo carbono e transparência de seus resultados. A empresa declarou completamente os escopos 1 (emissões diretas) e 2 (emissões associadas à geração de eletricidade que a empresa consome) referente às emissões de 2023 (Ciclo 2024), recebendo o </a:t>
            </a:r>
            <a:r>
              <a:rPr lang="en-US" sz="1800" b="1" spc="18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Selo Prata</a:t>
            </a: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. </a:t>
            </a:r>
          </a:p>
          <a:p>
            <a:pPr algn="just">
              <a:lnSpc>
                <a:spcPts val="2520"/>
              </a:lnSpc>
            </a:pPr>
            <a:endParaRPr lang="en-US" sz="1800" spc="18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just">
              <a:lnSpc>
                <a:spcPts val="2520"/>
              </a:lnSpc>
            </a:pP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O inventário também declara emissões categorias do escopo 3 como resíduos gerados nas operações, viagens a negócios e emissões de funcionários (casa-trabalho). </a:t>
            </a:r>
          </a:p>
          <a:p>
            <a:pPr algn="just">
              <a:lnSpc>
                <a:spcPts val="2520"/>
              </a:lnSpc>
            </a:pPr>
            <a:endParaRPr lang="en-US" sz="1800" spc="18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just">
              <a:lnSpc>
                <a:spcPts val="2520"/>
              </a:lnSpc>
            </a:pP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Esta prática está diretamente relacionada ao atendimento dos </a:t>
            </a:r>
            <a:r>
              <a:rPr lang="en-US" sz="1800" b="1" spc="18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Objetivos do Desenvolvimento Sustentável – ODSs</a:t>
            </a: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, especialmente o </a:t>
            </a:r>
            <a:r>
              <a:rPr lang="en-US" sz="1800" b="1" spc="18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nº 13 de Ação Contra a Mudança Global do Clima. </a:t>
            </a:r>
            <a:r>
              <a:rPr lang="en-US" sz="1800" spc="18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A NÙCLEO reportou também suas emissões do ano de 2024, e o inventário está em fase de análise pela equipe do GHG Protocol Brasil.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60478" y="1509340"/>
            <a:ext cx="8788888" cy="2364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Participação no Programa Brasileiro GHG Protocol (PBGHG) - Ciclo 2024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4976" y="8896063"/>
            <a:ext cx="387934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74516" y="5657996"/>
            <a:ext cx="10119112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599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COMPROMISSOS</a:t>
            </a:r>
          </a:p>
        </p:txBody>
      </p:sp>
      <p:sp>
        <p:nvSpPr>
          <p:cNvPr id="6" name="Freeform 6"/>
          <p:cNvSpPr/>
          <p:nvPr/>
        </p:nvSpPr>
        <p:spPr>
          <a:xfrm>
            <a:off x="11136547" y="0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59600" y="764011"/>
            <a:ext cx="3799700" cy="3799700"/>
          </a:xfrm>
          <a:custGeom>
            <a:avLst/>
            <a:gdLst/>
            <a:ahLst/>
            <a:cxnLst/>
            <a:rect l="l" t="t" r="r" b="b"/>
            <a:pathLst>
              <a:path w="3799700" h="3799700">
                <a:moveTo>
                  <a:pt x="0" y="0"/>
                </a:moveTo>
                <a:lnTo>
                  <a:pt x="3799700" y="0"/>
                </a:lnTo>
                <a:lnTo>
                  <a:pt x="3799700" y="3799700"/>
                </a:lnTo>
                <a:lnTo>
                  <a:pt x="0" y="379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25942" y="1174134"/>
            <a:ext cx="7189805" cy="2669215"/>
          </a:xfrm>
          <a:custGeom>
            <a:avLst/>
            <a:gdLst/>
            <a:ahLst/>
            <a:cxnLst/>
            <a:rect l="l" t="t" r="r" b="b"/>
            <a:pathLst>
              <a:path w="7189805" h="2669215">
                <a:moveTo>
                  <a:pt x="0" y="0"/>
                </a:moveTo>
                <a:lnTo>
                  <a:pt x="7189805" y="0"/>
                </a:lnTo>
                <a:lnTo>
                  <a:pt x="7189805" y="2669215"/>
                </a:lnTo>
                <a:lnTo>
                  <a:pt x="0" y="2669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684976" y="1374007"/>
            <a:ext cx="7459024" cy="466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Através da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Comunicação de Progresso – CoP,</a:t>
            </a: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 reafirmado apoio aos </a:t>
            </a:r>
            <a:r>
              <a:rPr lang="en-US" sz="21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Dez Princípios do Pacto Global das Nações Unidas nas áreas de Direitos Humanos, Trabalho, Meio Ambiente e Anticorrupção. </a:t>
            </a:r>
          </a:p>
          <a:p>
            <a:pPr algn="just">
              <a:lnSpc>
                <a:spcPts val="3079"/>
              </a:lnSpc>
            </a:pPr>
            <a:endParaRPr lang="en-US" sz="2199" b="1">
              <a:solidFill>
                <a:srgbClr val="19295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Nesta comunicação anual sobre o progresso, divulgamos nossos esforços contínuos para integrar os Dez Princípios em nossa estratégia de negócios, cultura e operações diárias, e contribuir para os objetivos das Nações Unidas, particularmente nos Objetivos de Desenvolvimento Sustentável.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76" y="8637270"/>
            <a:ext cx="40291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77601" y="4328512"/>
            <a:ext cx="7138146" cy="310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Reafirmado apoio aos Dez Princípios do Pacto Global das Nações Unidas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6837481">
            <a:off x="-3407716" y="-948693"/>
            <a:ext cx="14240601" cy="10403814"/>
            <a:chOff x="0" y="0"/>
            <a:chExt cx="22422108" cy="16381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22109" cy="16381011"/>
            </a:xfrm>
            <a:custGeom>
              <a:avLst/>
              <a:gdLst/>
              <a:ahLst/>
              <a:cxnLst/>
              <a:rect l="l" t="t" r="r" b="b"/>
              <a:pathLst>
                <a:path w="22422109" h="16381011">
                  <a:moveTo>
                    <a:pt x="0" y="0"/>
                  </a:moveTo>
                  <a:lnTo>
                    <a:pt x="22422109" y="0"/>
                  </a:lnTo>
                  <a:lnTo>
                    <a:pt x="22422109" y="16381011"/>
                  </a:lnTo>
                  <a:lnTo>
                    <a:pt x="0" y="16381011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8328452" y="6320898"/>
            <a:ext cx="4064212" cy="621044"/>
            <a:chOff x="0" y="0"/>
            <a:chExt cx="1374808" cy="2100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4808" cy="210082"/>
            </a:xfrm>
            <a:custGeom>
              <a:avLst/>
              <a:gdLst/>
              <a:ahLst/>
              <a:cxnLst/>
              <a:rect l="l" t="t" r="r" b="b"/>
              <a:pathLst>
                <a:path w="1374808" h="210082">
                  <a:moveTo>
                    <a:pt x="0" y="0"/>
                  </a:moveTo>
                  <a:lnTo>
                    <a:pt x="1374808" y="0"/>
                  </a:lnTo>
                  <a:lnTo>
                    <a:pt x="1374808" y="210082"/>
                  </a:lnTo>
                  <a:lnTo>
                    <a:pt x="0" y="210082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35016" y="6237984"/>
            <a:ext cx="786872" cy="786872"/>
            <a:chOff x="0" y="0"/>
            <a:chExt cx="1049163" cy="104916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049163" cy="1049163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CC30B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186668" y="186668"/>
              <a:ext cx="675827" cy="675827"/>
            </a:xfrm>
            <a:custGeom>
              <a:avLst/>
              <a:gdLst/>
              <a:ahLst/>
              <a:cxnLst/>
              <a:rect l="l" t="t" r="r" b="b"/>
              <a:pathLst>
                <a:path w="675827" h="675827">
                  <a:moveTo>
                    <a:pt x="0" y="0"/>
                  </a:moveTo>
                  <a:lnTo>
                    <a:pt x="675827" y="0"/>
                  </a:lnTo>
                  <a:lnTo>
                    <a:pt x="675827" y="675827"/>
                  </a:lnTo>
                  <a:lnTo>
                    <a:pt x="0" y="675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988877" y="5417508"/>
            <a:ext cx="13341173" cy="2884721"/>
          </a:xfrm>
          <a:custGeom>
            <a:avLst/>
            <a:gdLst/>
            <a:ahLst/>
            <a:cxnLst/>
            <a:rect l="l" t="t" r="r" b="b"/>
            <a:pathLst>
              <a:path w="13341173" h="2884721">
                <a:moveTo>
                  <a:pt x="0" y="0"/>
                </a:moveTo>
                <a:lnTo>
                  <a:pt x="13341173" y="0"/>
                </a:lnTo>
                <a:lnTo>
                  <a:pt x="13341173" y="2884721"/>
                </a:lnTo>
                <a:lnTo>
                  <a:pt x="0" y="2884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739" b="-17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988877" y="1411503"/>
            <a:ext cx="5743365" cy="385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F4F4F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Participação efetiva nas plataformas do </a:t>
            </a:r>
          </a:p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F4F4F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Pacto Global da ONU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84976" y="8896063"/>
            <a:ext cx="409397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F4F4F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28452" y="1459128"/>
            <a:ext cx="10190397" cy="344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spc="4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Plataforma de Ação pelos Direitos Humanos do Pacto Global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 b="1" spc="49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spc="4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Plataforma de Ação Contra a Corrupção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 b="1" spc="49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spc="4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Plataforma de Ação pelo Clima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 b="1" spc="49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spc="4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Plataforma de Ação Comunicar e Engajar - PACE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2499" b="1" spc="49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684976" y="590690"/>
            <a:ext cx="5312635" cy="6941701"/>
            <a:chOff x="0" y="0"/>
            <a:chExt cx="3130550" cy="40905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30550" cy="4090501"/>
            </a:xfrm>
            <a:custGeom>
              <a:avLst/>
              <a:gdLst/>
              <a:ahLst/>
              <a:cxnLst/>
              <a:rect l="l" t="t" r="r" b="b"/>
              <a:pathLst>
                <a:path w="3130550" h="4090501">
                  <a:moveTo>
                    <a:pt x="0" y="1123950"/>
                  </a:moveTo>
                  <a:lnTo>
                    <a:pt x="0" y="4090501"/>
                  </a:lnTo>
                  <a:lnTo>
                    <a:pt x="3130550" y="4090501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>
            <a:off x="8037619" y="2334303"/>
            <a:ext cx="8565405" cy="4454011"/>
          </a:xfrm>
          <a:custGeom>
            <a:avLst/>
            <a:gdLst/>
            <a:ahLst/>
            <a:cxnLst/>
            <a:rect l="l" t="t" r="r" b="b"/>
            <a:pathLst>
              <a:path w="8565405" h="4454011">
                <a:moveTo>
                  <a:pt x="0" y="0"/>
                </a:moveTo>
                <a:lnTo>
                  <a:pt x="8565405" y="0"/>
                </a:lnTo>
                <a:lnTo>
                  <a:pt x="8565405" y="4454011"/>
                </a:lnTo>
                <a:lnTo>
                  <a:pt x="0" y="4454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8037619" y="562115"/>
            <a:ext cx="8182826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Adesão ao Movimento NetZero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16350" y="2818130"/>
            <a:ext cx="4739612" cy="3887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 NÚCLEO assumiu compromisso público em publicar anualmente o inventário de emissões de gases de efeito estufa (GEE) de Escopos 1 e 2 (Escopo 3 opcional) e reduzir suas emissões de GEE de forma alinhada aos critérios determinados na Carta Compromisso, assinada pelo Presidente da Empresa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FFFFF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4976" y="8637270"/>
            <a:ext cx="38386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59600" y="764011"/>
            <a:ext cx="3799700" cy="3799700"/>
          </a:xfrm>
          <a:custGeom>
            <a:avLst/>
            <a:gdLst/>
            <a:ahLst/>
            <a:cxnLst/>
            <a:rect l="l" t="t" r="r" b="b"/>
            <a:pathLst>
              <a:path w="3799700" h="3799700">
                <a:moveTo>
                  <a:pt x="0" y="0"/>
                </a:moveTo>
                <a:lnTo>
                  <a:pt x="3799700" y="0"/>
                </a:lnTo>
                <a:lnTo>
                  <a:pt x="3799700" y="3799700"/>
                </a:lnTo>
                <a:lnTo>
                  <a:pt x="0" y="3799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1684976" y="8399499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7857620" y="1603423"/>
            <a:ext cx="8745404" cy="2678280"/>
          </a:xfrm>
          <a:custGeom>
            <a:avLst/>
            <a:gdLst/>
            <a:ahLst/>
            <a:cxnLst/>
            <a:rect l="l" t="t" r="r" b="b"/>
            <a:pathLst>
              <a:path w="8745404" h="2678280">
                <a:moveTo>
                  <a:pt x="0" y="0"/>
                </a:moveTo>
                <a:lnTo>
                  <a:pt x="8745404" y="0"/>
                </a:lnTo>
                <a:lnTo>
                  <a:pt x="8745404" y="2678280"/>
                </a:lnTo>
                <a:lnTo>
                  <a:pt x="0" y="2678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113082" y="1574848"/>
            <a:ext cx="5234006" cy="5905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91"/>
              </a:lnSpc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O Movimento tem o objetivo de encorajar e capacitar as empresas para ir além das obrigações legais, fortalecendo mecanismos de transparência e integridade em empresas de destaque para torná-las mais resilientes e exemplos de sucesso para as demais empresas do país.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just">
              <a:lnSpc>
                <a:spcPts val="2091"/>
              </a:lnSpc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Ser uma empresa comprometida com o Movimento Transparência 100% requer o atendimento a importantes metas: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22616" lvl="1" indent="-161308" algn="just">
              <a:lnSpc>
                <a:spcPts val="2091"/>
              </a:lnSpc>
              <a:buFont typeface="Arial"/>
              <a:buChar char="•"/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100% de transparência nas interações com a Administração Pública;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22616" lvl="1" indent="-161308" algn="just">
              <a:lnSpc>
                <a:spcPts val="2091"/>
              </a:lnSpc>
              <a:buFont typeface="Arial"/>
              <a:buChar char="•"/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Remuneração 100% íntegra da alta administração;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22616" lvl="1" indent="-161308" algn="just">
              <a:lnSpc>
                <a:spcPts val="2091"/>
              </a:lnSpc>
              <a:buFont typeface="Arial"/>
              <a:buChar char="•"/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100% da cadeia de valor de alto risco treinada em integridade;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22616" lvl="1" indent="-161308" algn="just">
              <a:lnSpc>
                <a:spcPts val="2091"/>
              </a:lnSpc>
              <a:buFont typeface="Arial"/>
              <a:buChar char="•"/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100% de transparência da estrutura de compliance e governança e</a:t>
            </a:r>
          </a:p>
          <a:p>
            <a:pPr algn="just">
              <a:lnSpc>
                <a:spcPts val="2091"/>
              </a:lnSpc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22616" lvl="1" indent="-161308" algn="just">
              <a:lnSpc>
                <a:spcPts val="2091"/>
              </a:lnSpc>
              <a:spcBef>
                <a:spcPct val="0"/>
              </a:spcBef>
              <a:buFont typeface="Arial"/>
              <a:buChar char="•"/>
            </a:pPr>
            <a:r>
              <a:rPr lang="en-US" sz="1494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100% de transparência sobre os canais de denúncia.</a:t>
            </a:r>
          </a:p>
          <a:p>
            <a:pPr algn="just">
              <a:lnSpc>
                <a:spcPts val="2091"/>
              </a:lnSpc>
              <a:spcBef>
                <a:spcPct val="0"/>
              </a:spcBef>
            </a:pPr>
            <a:endParaRPr lang="en-US" sz="1494">
              <a:solidFill>
                <a:srgbClr val="19295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78904" y="8627745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76" y="8637270"/>
            <a:ext cx="40291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70343" y="5687292"/>
            <a:ext cx="8632681" cy="183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2"/>
              </a:lnSpc>
            </a:pPr>
            <a:r>
              <a:rPr lang="en-US" sz="6355" b="1">
                <a:solidFill>
                  <a:srgbClr val="192954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Adesão ao Movimento Transparência 100%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22901">
            <a:off x="266672" y="-3690338"/>
            <a:ext cx="20124627" cy="8950886"/>
            <a:chOff x="0" y="0"/>
            <a:chExt cx="31686624" cy="140933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86624" cy="14093346"/>
            </a:xfrm>
            <a:custGeom>
              <a:avLst/>
              <a:gdLst/>
              <a:ahLst/>
              <a:cxnLst/>
              <a:rect l="l" t="t" r="r" b="b"/>
              <a:pathLst>
                <a:path w="31686624" h="14093346">
                  <a:moveTo>
                    <a:pt x="0" y="0"/>
                  </a:moveTo>
                  <a:lnTo>
                    <a:pt x="31686624" y="0"/>
                  </a:lnTo>
                  <a:lnTo>
                    <a:pt x="31686624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99B95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 rot="-9622901">
            <a:off x="-6479488" y="8462933"/>
            <a:ext cx="20124627" cy="8722700"/>
            <a:chOff x="0" y="0"/>
            <a:chExt cx="31686624" cy="137340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686624" cy="13734062"/>
            </a:xfrm>
            <a:custGeom>
              <a:avLst/>
              <a:gdLst/>
              <a:ahLst/>
              <a:cxnLst/>
              <a:rect l="l" t="t" r="r" b="b"/>
              <a:pathLst>
                <a:path w="31686624" h="13734062">
                  <a:moveTo>
                    <a:pt x="0" y="0"/>
                  </a:moveTo>
                  <a:lnTo>
                    <a:pt x="31686624" y="0"/>
                  </a:lnTo>
                  <a:lnTo>
                    <a:pt x="31686624" y="13734062"/>
                  </a:lnTo>
                  <a:lnTo>
                    <a:pt x="0" y="13734062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189964" y="2668992"/>
            <a:ext cx="862338" cy="86233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227049"/>
            <a:ext cx="15713206" cy="6534167"/>
            <a:chOff x="0" y="0"/>
            <a:chExt cx="20950941" cy="8712223"/>
          </a:xfrm>
        </p:grpSpPr>
        <p:sp>
          <p:nvSpPr>
            <p:cNvPr id="9" name="TextBox 9"/>
            <p:cNvSpPr txBox="1"/>
            <p:nvPr/>
          </p:nvSpPr>
          <p:spPr>
            <a:xfrm>
              <a:off x="0" y="1504283"/>
              <a:ext cx="20950941" cy="7207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359"/>
                </a:lnSpc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 NÚCLEO adotou as certificações de seu Sistema de Gestão como forma de consolidar a melhor orientação possível, alcançar resultados e promover a confiança dos </a:t>
              </a:r>
              <a:r>
                <a:rPr lang="en-US" sz="2400" i="1">
                  <a:solidFill>
                    <a:srgbClr val="192954"/>
                  </a:solidFill>
                  <a:latin typeface="Aileron Italics"/>
                  <a:ea typeface="Aileron Italics"/>
                  <a:cs typeface="Aileron Italics"/>
                  <a:sym typeface="Aileron Italics"/>
                </a:rPr>
                <a:t>stakeholders,</a:t>
              </a: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 a saber:</a:t>
              </a:r>
            </a:p>
            <a:p>
              <a:pPr algn="just">
                <a:lnSpc>
                  <a:spcPts val="3359"/>
                </a:lnSpc>
              </a:pPr>
              <a:endParaRPr lang="en-US" sz="2400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ISO9001: Sistema de Gestão da Qualidade;</a:t>
              </a: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ISO14001: Sistema de gestão Ambiental;</a:t>
              </a: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ISO45001: Sistema de Gestão de Saúde e Segurança Ocupacional;</a:t>
              </a: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ISO37001: Sistema de Gestão Antissuborno;</a:t>
              </a: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ISO27001: Sistema de gestão da segurança da informação;</a:t>
              </a:r>
            </a:p>
            <a:p>
              <a:pPr marL="518160" lvl="1" indent="-259080" algn="just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ISO27701: Gestão de privacidade de dados.</a:t>
              </a:r>
            </a:p>
            <a:p>
              <a:pPr algn="just">
                <a:lnSpc>
                  <a:spcPts val="3359"/>
                </a:lnSpc>
              </a:pPr>
              <a:endParaRPr lang="en-US" sz="2400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just">
                <a:lnSpc>
                  <a:spcPts val="3359"/>
                </a:lnSpc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                  A NÚCLEO assumiu para o ano de 2025 o compromisso de incorporar em seu Sistema de Gestão Integrado</a:t>
              </a:r>
            </a:p>
            <a:p>
              <a:pPr algn="just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                  a ISO 37.301 – Sistema de Gestão de Compliance.</a:t>
              </a:r>
            </a:p>
            <a:p>
              <a:pPr algn="just">
                <a:lnSpc>
                  <a:spcPts val="3219"/>
                </a:lnSpc>
                <a:spcBef>
                  <a:spcPct val="0"/>
                </a:spcBef>
              </a:pPr>
              <a:endParaRPr lang="en-US" sz="2400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0950941" cy="1161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880"/>
                </a:lnSpc>
              </a:pPr>
              <a:r>
                <a:rPr lang="en-US" sz="5600" b="1">
                  <a:solidFill>
                    <a:srgbClr val="192954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Governança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684976" y="8896063"/>
            <a:ext cx="423367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F4F4F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22901">
            <a:off x="266672" y="-3718913"/>
            <a:ext cx="20124627" cy="8950886"/>
            <a:chOff x="0" y="0"/>
            <a:chExt cx="31686624" cy="140933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86624" cy="14093346"/>
            </a:xfrm>
            <a:custGeom>
              <a:avLst/>
              <a:gdLst/>
              <a:ahLst/>
              <a:cxnLst/>
              <a:rect l="l" t="t" r="r" b="b"/>
              <a:pathLst>
                <a:path w="31686624" h="14093346">
                  <a:moveTo>
                    <a:pt x="0" y="0"/>
                  </a:moveTo>
                  <a:lnTo>
                    <a:pt x="31686624" y="0"/>
                  </a:lnTo>
                  <a:lnTo>
                    <a:pt x="31686624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99B95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 rot="-9622901">
            <a:off x="-6479488" y="8462933"/>
            <a:ext cx="20124627" cy="8722700"/>
            <a:chOff x="0" y="0"/>
            <a:chExt cx="31686624" cy="137340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686624" cy="13734062"/>
            </a:xfrm>
            <a:custGeom>
              <a:avLst/>
              <a:gdLst/>
              <a:ahLst/>
              <a:cxnLst/>
              <a:rect l="l" t="t" r="r" b="b"/>
              <a:pathLst>
                <a:path w="31686624" h="13734062">
                  <a:moveTo>
                    <a:pt x="0" y="0"/>
                  </a:moveTo>
                  <a:lnTo>
                    <a:pt x="31686624" y="0"/>
                  </a:lnTo>
                  <a:lnTo>
                    <a:pt x="31686624" y="13734062"/>
                  </a:lnTo>
                  <a:lnTo>
                    <a:pt x="0" y="13734062"/>
                  </a:lnTo>
                  <a:close/>
                </a:path>
              </a:pathLst>
            </a:custGeom>
            <a:solidFill>
              <a:srgbClr val="19295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189964" y="2668992"/>
            <a:ext cx="862338" cy="86233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163317"/>
            <a:ext cx="15713206" cy="6936082"/>
            <a:chOff x="0" y="0"/>
            <a:chExt cx="20950941" cy="9248109"/>
          </a:xfrm>
        </p:grpSpPr>
        <p:sp>
          <p:nvSpPr>
            <p:cNvPr id="9" name="TextBox 9"/>
            <p:cNvSpPr txBox="1"/>
            <p:nvPr/>
          </p:nvSpPr>
          <p:spPr>
            <a:xfrm>
              <a:off x="0" y="1513808"/>
              <a:ext cx="20950941" cy="77343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79"/>
                </a:lnSpc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A NÚCLEO está comprometida com iniciativas que promovem um ambiente ético e íntegro, a saber:</a:t>
              </a:r>
            </a:p>
            <a:p>
              <a:pPr algn="just">
                <a:lnSpc>
                  <a:spcPts val="3079"/>
                </a:lnSpc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Pacto Empresarial pela Integridade e Contra a Corrupção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: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iniciativa do 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Instituto Ethos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para unir empresas que promovam um mercado mais íntegro e ético e erradicar o suborno e a corrupção;</a:t>
              </a:r>
            </a:p>
            <a:p>
              <a:pPr algn="just">
                <a:lnSpc>
                  <a:spcPts val="3079"/>
                </a:lnSpc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Pacto Brasil pela Integridade Empresarial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: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iniciativa da 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Controladoria-Geral da União (CGU)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que estimula empresas que atuam no país a assumir, voluntariamente, compromisso público com a integridade empresarial;</a:t>
              </a:r>
            </a:p>
            <a:p>
              <a:pPr algn="just">
                <a:lnSpc>
                  <a:spcPts val="3079"/>
                </a:lnSpc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marL="474979" lvl="1" indent="-237490" algn="just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É uma empresa 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Pró-Ética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: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iniciativa também da </a:t>
              </a:r>
              <a:r>
                <a:rPr lang="en-US" sz="2199" b="1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Controladoria-Geral da União (CGU) </a:t>
              </a:r>
              <a:r>
                <a:rPr lang="en-US" sz="2199">
                  <a:solidFill>
                    <a:srgbClr val="192954"/>
                  </a:solidFill>
                  <a:latin typeface="Aileron"/>
                  <a:ea typeface="Aileron"/>
                  <a:cs typeface="Aileron"/>
                  <a:sym typeface="Aileron"/>
                </a:rPr>
                <a:t>que busca fomentar a adoção voluntária de medidas de integridade pelas empresas, por meio do reconhecimento público daquelas que, independentemente do porte e do ramo de atuação, mostram-se comprometidas em implementar medidas voltadas para a prevenção, detecção e remediação de atos relacionados a corrupção, fraude, violação socioambiental e de desrespeito aos direitos humanos.</a:t>
              </a:r>
            </a:p>
            <a:p>
              <a:pPr algn="just">
                <a:lnSpc>
                  <a:spcPts val="2800"/>
                </a:lnSpc>
                <a:spcBef>
                  <a:spcPct val="0"/>
                </a:spcBef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just">
                <a:lnSpc>
                  <a:spcPts val="3219"/>
                </a:lnSpc>
                <a:spcBef>
                  <a:spcPct val="0"/>
                </a:spcBef>
              </a:pPr>
              <a:endParaRPr lang="en-US" sz="2199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0950941" cy="1161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880"/>
                </a:lnSpc>
              </a:pPr>
              <a:r>
                <a:rPr lang="en-US" sz="5600" b="1">
                  <a:solidFill>
                    <a:srgbClr val="192954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Governança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1684976" y="8658293"/>
            <a:ext cx="1491804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684976" y="8896063"/>
            <a:ext cx="395427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F4F4F4"/>
                </a:solidFill>
                <a:latin typeface="Aileron"/>
                <a:ea typeface="Aileron"/>
                <a:cs typeface="Aileron"/>
                <a:sym typeface="Aileron"/>
              </a:rPr>
              <a:t>Núcleo Engenharia Consultiva S.A.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778904" y="8886538"/>
            <a:ext cx="18241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spc="40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368" r="-52146" b="-1182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10800000">
            <a:off x="0" y="7065308"/>
            <a:ext cx="3221692" cy="3221692"/>
          </a:xfrm>
          <a:custGeom>
            <a:avLst/>
            <a:gdLst/>
            <a:ahLst/>
            <a:cxnLst/>
            <a:rect l="l" t="t" r="r" b="b"/>
            <a:pathLst>
              <a:path w="3221692" h="3221692">
                <a:moveTo>
                  <a:pt x="0" y="0"/>
                </a:moveTo>
                <a:lnTo>
                  <a:pt x="3221692" y="0"/>
                </a:lnTo>
                <a:lnTo>
                  <a:pt x="3221692" y="3221692"/>
                </a:lnTo>
                <a:lnTo>
                  <a:pt x="0" y="3221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 rot="-8100000">
            <a:off x="-4252983" y="3307993"/>
            <a:ext cx="22404652" cy="8950886"/>
            <a:chOff x="0" y="0"/>
            <a:chExt cx="35276568" cy="140933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276569" cy="14093346"/>
            </a:xfrm>
            <a:custGeom>
              <a:avLst/>
              <a:gdLst/>
              <a:ahLst/>
              <a:cxnLst/>
              <a:rect l="l" t="t" r="r" b="b"/>
              <a:pathLst>
                <a:path w="35276569" h="14093346">
                  <a:moveTo>
                    <a:pt x="0" y="0"/>
                  </a:moveTo>
                  <a:lnTo>
                    <a:pt x="35276569" y="0"/>
                  </a:lnTo>
                  <a:lnTo>
                    <a:pt x="35276569" y="14093346"/>
                  </a:lnTo>
                  <a:lnTo>
                    <a:pt x="0" y="14093346"/>
                  </a:lnTo>
                  <a:close/>
                </a:path>
              </a:pathLst>
            </a:custGeom>
            <a:solidFill>
              <a:srgbClr val="F1EFE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746050" y="8046624"/>
            <a:ext cx="25085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spc="36">
                <a:solidFill>
                  <a:srgbClr val="192954"/>
                </a:solidFill>
                <a:latin typeface="Aileron"/>
                <a:ea typeface="Aileron"/>
                <a:cs typeface="Aileron"/>
                <a:sym typeface="Aileron"/>
              </a:rPr>
              <a:t>11/06/2025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1136547" y="3135547"/>
            <a:ext cx="7151453" cy="7151453"/>
          </a:xfrm>
          <a:custGeom>
            <a:avLst/>
            <a:gdLst/>
            <a:ahLst/>
            <a:cxnLst/>
            <a:rect l="l" t="t" r="r" b="b"/>
            <a:pathLst>
              <a:path w="7151453" h="7151453">
                <a:moveTo>
                  <a:pt x="0" y="0"/>
                </a:moveTo>
                <a:lnTo>
                  <a:pt x="7151453" y="0"/>
                </a:lnTo>
                <a:lnTo>
                  <a:pt x="7151453" y="7151453"/>
                </a:lnTo>
                <a:lnTo>
                  <a:pt x="0" y="7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10846" y="524006"/>
            <a:ext cx="1984605" cy="2228864"/>
          </a:xfrm>
          <a:custGeom>
            <a:avLst/>
            <a:gdLst/>
            <a:ahLst/>
            <a:cxnLst/>
            <a:rect l="l" t="t" r="r" b="b"/>
            <a:pathLst>
              <a:path w="1984605" h="2228864">
                <a:moveTo>
                  <a:pt x="0" y="0"/>
                </a:moveTo>
                <a:lnTo>
                  <a:pt x="1984605" y="0"/>
                </a:lnTo>
                <a:lnTo>
                  <a:pt x="1984605" y="2228864"/>
                </a:lnTo>
                <a:lnTo>
                  <a:pt x="0" y="22288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674516" y="7732299"/>
            <a:ext cx="2662995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endParaRPr/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b="1" spc="36">
                <a:solidFill>
                  <a:srgbClr val="192954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Report Junho 2025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691910" y="1443239"/>
            <a:ext cx="6833624" cy="3700261"/>
            <a:chOff x="0" y="0"/>
            <a:chExt cx="9111499" cy="493368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14300"/>
              <a:ext cx="9111499" cy="1245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39"/>
                </a:lnSpc>
                <a:spcBef>
                  <a:spcPct val="0"/>
                </a:spcBef>
              </a:pPr>
              <a:r>
                <a:rPr lang="en-US" sz="5600" b="1">
                  <a:solidFill>
                    <a:srgbClr val="192954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Contato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4059"/>
              <a:ext cx="9111499" cy="2989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11"/>
                </a:lnSpc>
              </a:pPr>
              <a:endParaRPr/>
            </a:p>
            <a:p>
              <a:pPr algn="l">
                <a:lnSpc>
                  <a:spcPts val="3611"/>
                </a:lnSpc>
              </a:pPr>
              <a:r>
                <a:rPr lang="en-US" sz="2300" b="1" spc="23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https://www.nucleoengenharia.com.br/</a:t>
              </a:r>
            </a:p>
            <a:p>
              <a:pPr algn="l">
                <a:lnSpc>
                  <a:spcPts val="3611"/>
                </a:lnSpc>
              </a:pPr>
              <a:r>
                <a:rPr lang="en-US" sz="2300" b="1" spc="23">
                  <a:solidFill>
                    <a:srgbClr val="19295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sgi@nucleoengenharia.com.br</a:t>
              </a:r>
            </a:p>
            <a:p>
              <a:pPr algn="l">
                <a:lnSpc>
                  <a:spcPts val="3611"/>
                </a:lnSpc>
              </a:pPr>
              <a:endParaRPr lang="en-US" sz="2300" b="1" spc="23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endParaRPr>
            </a:p>
            <a:p>
              <a:pPr algn="l">
                <a:lnSpc>
                  <a:spcPts val="3611"/>
                </a:lnSpc>
              </a:pPr>
              <a:endParaRPr lang="en-US" sz="2300" b="1" spc="23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61814" y="5086350"/>
            <a:ext cx="9472296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1">
                <a:solidFill>
                  <a:srgbClr val="192954"/>
                </a:solidFill>
                <a:latin typeface="Aileron Bold"/>
                <a:ea typeface="Aileron Bold"/>
                <a:cs typeface="Aileron Bold"/>
                <a:sym typeface="Aileron Bold"/>
              </a:rPr>
              <a:t>Agradecemos pelo seu apoio contínuo em nossos esforços para contribuir com os ODS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8027F9CFDEDA4EB9086D6EB335F218" ma:contentTypeVersion="16" ma:contentTypeDescription="Crie um novo documento." ma:contentTypeScope="" ma:versionID="6212924e6d84e969df2f6ea377dfad55">
  <xsd:schema xmlns:xsd="http://www.w3.org/2001/XMLSchema" xmlns:xs="http://www.w3.org/2001/XMLSchema" xmlns:p="http://schemas.microsoft.com/office/2006/metadata/properties" xmlns:ns2="a425449c-05bb-441f-8a00-a433be6aee97" xmlns:ns3="adc87513-09ad-4145-a52f-729e7880fa76" targetNamespace="http://schemas.microsoft.com/office/2006/metadata/properties" ma:root="true" ma:fieldsID="12559d1080943543ead43706817e88f3" ns2:_="" ns3:_="">
    <xsd:import namespace="a425449c-05bb-441f-8a00-a433be6aee97"/>
    <xsd:import namespace="adc87513-09ad-4145-a52f-729e7880fa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25449c-05bb-441f-8a00-a433be6aee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Marcações de imagem" ma:readOnly="false" ma:fieldId="{5cf76f15-5ced-4ddc-b409-7134ff3c332f}" ma:taxonomyMulti="true" ma:sspId="f67a2091-1de1-41aa-8efe-f0628a1c9d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87513-09ad-4145-a52f-729e7880fa7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f42e4f4-b300-425b-9706-417f584563a9}" ma:internalName="TaxCatchAll" ma:showField="CatchAllData" ma:web="adc87513-09ad-4145-a52f-729e7880fa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c87513-09ad-4145-a52f-729e7880fa76" xsi:nil="true"/>
    <lcf76f155ced4ddcb4097134ff3c332f xmlns="a425449c-05bb-441f-8a00-a433be6aee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53829F-0BD6-4345-A10D-A9725C8C3B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DE7235-00B0-4816-B317-FAF484240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25449c-05bb-441f-8a00-a433be6aee97"/>
    <ds:schemaRef ds:uri="adc87513-09ad-4145-a52f-729e7880fa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1F0536-2909-4BB6-898E-77C47AFA0024}">
  <ds:schemaRefs>
    <ds:schemaRef ds:uri="http://schemas.microsoft.com/office/2006/metadata/properties"/>
    <ds:schemaRef ds:uri="http://schemas.microsoft.com/office/infopath/2007/PartnerControls"/>
    <ds:schemaRef ds:uri="adc87513-09ad-4145-a52f-729e7880fa76"/>
    <ds:schemaRef ds:uri="a425449c-05bb-441f-8a00-a433be6aee9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1623</Words>
  <Application>Microsoft Office PowerPoint</Application>
  <PresentationFormat>Personalizar</PresentationFormat>
  <Paragraphs>148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Aileron</vt:lpstr>
      <vt:lpstr>Calibri</vt:lpstr>
      <vt:lpstr>Kollektif Bold</vt:lpstr>
      <vt:lpstr>Arial</vt:lpstr>
      <vt:lpstr>Aileron Ultra-Bold</vt:lpstr>
      <vt:lpstr>Aileron Italics</vt:lpstr>
      <vt:lpstr>Aileron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Núcleo ESG 2025 (Vídeo)</dc:title>
  <cp:lastModifiedBy>Lais Lopes | Analista de Marketing</cp:lastModifiedBy>
  <cp:revision>1</cp:revision>
  <dcterms:created xsi:type="dcterms:W3CDTF">2006-08-16T00:00:00Z</dcterms:created>
  <dcterms:modified xsi:type="dcterms:W3CDTF">2025-08-14T12:40:04Z</dcterms:modified>
  <dc:identifier>DAGqKT4PB3o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0x0101003A8027F9CFDEDA4EB9086D6EB335F218</vt:lpwstr>
  </property>
  <property fmtid="{D5CDD505-2E9C-101B-9397-08002B2CF9AE}" pid="3" name="MediaServiceImageTags">
    <vt:lpwstr/>
  </property>
</Properties>
</file>